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325" r:id="rId3"/>
    <p:sldId id="302" r:id="rId4"/>
    <p:sldId id="303" r:id="rId5"/>
    <p:sldId id="304" r:id="rId6"/>
    <p:sldId id="305" r:id="rId7"/>
    <p:sldId id="306" r:id="rId8"/>
    <p:sldId id="327" r:id="rId9"/>
    <p:sldId id="328" r:id="rId10"/>
    <p:sldId id="326" r:id="rId11"/>
    <p:sldId id="309" r:id="rId12"/>
    <p:sldId id="310" r:id="rId13"/>
    <p:sldId id="329" r:id="rId14"/>
    <p:sldId id="312" r:id="rId15"/>
    <p:sldId id="324" r:id="rId16"/>
    <p:sldId id="330" r:id="rId17"/>
    <p:sldId id="314" r:id="rId18"/>
    <p:sldId id="315" r:id="rId19"/>
    <p:sldId id="316" r:id="rId20"/>
    <p:sldId id="317" r:id="rId21"/>
    <p:sldId id="33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E"/>
    <a:srgbClr val="171D23"/>
    <a:srgbClr val="424A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58" autoAdjust="0"/>
    <p:restoredTop sz="94690" autoAdjust="0"/>
  </p:normalViewPr>
  <p:slideViewPr>
    <p:cSldViewPr snapToGrid="0" snapToObjects="1" showGuides="1">
      <p:cViewPr varScale="1">
        <p:scale>
          <a:sx n="111" d="100"/>
          <a:sy n="111" d="100"/>
        </p:scale>
        <p:origin x="102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8" d="100"/>
          <a:sy n="78" d="100"/>
        </p:scale>
        <p:origin x="212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6FE862-AA2E-A649-A23D-0AE53E0EBE06}" type="datetimeFigureOut">
              <a:rPr lang="en-US" smtClean="0"/>
              <a:t>9/6/22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0FA731-96C6-1C4F-A61E-653465578A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12988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4059E9-8F59-5E4A-8D32-145BF5A743B5}" type="datetimeFigureOut">
              <a:rPr lang="en-US" smtClean="0"/>
              <a:t>9/6/22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0ACEF-038B-C84F-B8C5-91258E2417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9833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0ACEF-038B-C84F-B8C5-91258E24176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0343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slide 1">
    <p:bg>
      <p:bgPr>
        <a:solidFill>
          <a:srgbClr val="424A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4466534"/>
            <a:ext cx="9143999" cy="11988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453" y="1986858"/>
            <a:ext cx="6663634" cy="1502881"/>
          </a:xfrm>
        </p:spPr>
        <p:txBody>
          <a:bodyPr anchor="t" anchorCtr="0">
            <a:noAutofit/>
          </a:bodyPr>
          <a:lstStyle>
            <a:lvl1pPr>
              <a:defRPr sz="450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0453" y="4721654"/>
            <a:ext cx="5487504" cy="77856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</a:p>
        </p:txBody>
      </p:sp>
      <p:pic>
        <p:nvPicPr>
          <p:cNvPr id="4" name="Picture 3" descr="RHUL_Master_logo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385" y="4467810"/>
            <a:ext cx="2386616" cy="1197524"/>
          </a:xfrm>
          <a:prstGeom prst="rect">
            <a:avLst/>
          </a:prstGeom>
        </p:spPr>
      </p:pic>
      <p:pic>
        <p:nvPicPr>
          <p:cNvPr id="7" name="Picture 6" descr="Music_Hall_Diagonal_6_long_lines_white-optimized1.png"/>
          <p:cNvPicPr>
            <a:picLocks noChangeAspect="1"/>
          </p:cNvPicPr>
          <p:nvPr userDrawn="1"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32"/>
          <a:stretch/>
        </p:blipFill>
        <p:spPr>
          <a:xfrm>
            <a:off x="1" y="4158702"/>
            <a:ext cx="9144000" cy="307832"/>
          </a:xfrm>
          <a:prstGeom prst="rect">
            <a:avLst/>
          </a:prstGeom>
        </p:spPr>
      </p:pic>
      <p:pic>
        <p:nvPicPr>
          <p:cNvPr id="11" name="Picture 10" descr="Music_Hall_Diagonal_6_long_lines_white-optimized1.png"/>
          <p:cNvPicPr>
            <a:picLocks noChangeAspect="1"/>
          </p:cNvPicPr>
          <p:nvPr userDrawn="1"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32"/>
          <a:stretch/>
        </p:blipFill>
        <p:spPr>
          <a:xfrm>
            <a:off x="1" y="5670454"/>
            <a:ext cx="9144000" cy="30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962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 hasCustomPrompt="1"/>
          </p:nvPr>
        </p:nvSpPr>
        <p:spPr>
          <a:xfrm>
            <a:off x="457200" y="1555750"/>
            <a:ext cx="8229600" cy="4476750"/>
          </a:xfrm>
        </p:spPr>
        <p:txBody>
          <a:bodyPr lIns="72000" tIns="72000"/>
          <a:lstStyle>
            <a:lvl1pPr>
              <a:defRPr sz="1800"/>
            </a:lvl1pPr>
          </a:lstStyle>
          <a:p>
            <a:r>
              <a:rPr lang="en-GB" sz="2600" b="0" i="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Chart/graph</a:t>
            </a:r>
            <a:endParaRPr lang="en-GB" dirty="0"/>
          </a:p>
        </p:txBody>
      </p:sp>
      <p:sp>
        <p:nvSpPr>
          <p:cNvPr id="7" name="Slide Number Placeholder 2"/>
          <p:cNvSpPr txBox="1">
            <a:spLocks/>
          </p:cNvSpPr>
          <p:nvPr userDrawn="1"/>
        </p:nvSpPr>
        <p:spPr>
          <a:xfrm>
            <a:off x="434412" y="6513014"/>
            <a:ext cx="323087" cy="33807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ctr" defTabSz="457200" rtl="0" eaLnBrk="1" latinLnBrk="0" hangingPunct="1">
              <a:defRPr sz="1000" kern="1200" normalizeH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49BB3D-90E4-C946-BCF9-8FBC622A1A06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 descr="RHUL_Master_logo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238" y="430698"/>
            <a:ext cx="1837762" cy="92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51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age bullet &amp; da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1"/>
          </p:nvPr>
        </p:nvSpPr>
        <p:spPr>
          <a:xfrm>
            <a:off x="463071" y="1557210"/>
            <a:ext cx="8229600" cy="4525963"/>
          </a:xfrm>
        </p:spPr>
        <p:txBody>
          <a:bodyPr/>
          <a:lstStyle>
            <a:lvl1pPr marL="205200" indent="-277200">
              <a:buFont typeface="Arial"/>
              <a:buChar char="•"/>
              <a:defRPr sz="2800">
                <a:latin typeface="Corbel"/>
                <a:cs typeface="Corbel"/>
              </a:defRPr>
            </a:lvl1pPr>
            <a:lvl2pPr marL="612000" indent="-288000" algn="l">
              <a:buClr>
                <a:srgbClr val="FF6600"/>
              </a:buClr>
              <a:buFont typeface="Corbel" panose="020B0503020204020204" pitchFamily="34" charset="0"/>
              <a:buChar char="−"/>
              <a:defRPr sz="2400">
                <a:latin typeface="Corbel"/>
                <a:cs typeface="Corbel"/>
              </a:defRPr>
            </a:lvl2pPr>
            <a:lvl3pPr marL="813600" indent="-234000">
              <a:buFont typeface="Arial"/>
              <a:buChar char="•"/>
              <a:defRPr sz="2000">
                <a:latin typeface="Corbel"/>
                <a:cs typeface="Corbel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2"/>
          <p:cNvSpPr txBox="1">
            <a:spLocks/>
          </p:cNvSpPr>
          <p:nvPr userDrawn="1"/>
        </p:nvSpPr>
        <p:spPr>
          <a:xfrm>
            <a:off x="434412" y="6513014"/>
            <a:ext cx="323087" cy="33807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ctr" defTabSz="457200" rtl="0" eaLnBrk="1" latinLnBrk="0" hangingPunct="1">
              <a:defRPr sz="1000" kern="1200" normalizeH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49BB3D-90E4-C946-BCF9-8FBC622A1A06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Picture 5" descr="RHUL_Master_logo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238" y="430698"/>
            <a:ext cx="1837762" cy="92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99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age 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11"/>
          </p:nvPr>
        </p:nvSpPr>
        <p:spPr>
          <a:xfrm>
            <a:off x="463071" y="1557210"/>
            <a:ext cx="8229600" cy="4525963"/>
          </a:xfrm>
        </p:spPr>
        <p:txBody>
          <a:bodyPr/>
          <a:lstStyle>
            <a:lvl1pPr marL="288000" indent="-324000">
              <a:buFont typeface="+mj-lt"/>
              <a:buAutoNum type="arabicPeriod"/>
              <a:defRPr sz="2800">
                <a:latin typeface="Corbel"/>
                <a:cs typeface="Corbel"/>
              </a:defRPr>
            </a:lvl1pPr>
            <a:lvl2pPr marL="648000" indent="-288000" algn="l">
              <a:buClr>
                <a:srgbClr val="FF6600"/>
              </a:buClr>
              <a:buFont typeface="+mj-lt"/>
              <a:buAutoNum type="romanLcPeriod"/>
              <a:defRPr sz="2400">
                <a:latin typeface="Corbel"/>
                <a:cs typeface="Corbel"/>
              </a:defRPr>
            </a:lvl2pPr>
            <a:lvl3pPr marL="579600" indent="0">
              <a:buFont typeface="Arial"/>
              <a:buNone/>
              <a:defRPr sz="2000">
                <a:latin typeface="Corbel"/>
                <a:cs typeface="Corbel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Slide Number Placeholder 2"/>
          <p:cNvSpPr txBox="1">
            <a:spLocks/>
          </p:cNvSpPr>
          <p:nvPr userDrawn="1"/>
        </p:nvSpPr>
        <p:spPr>
          <a:xfrm>
            <a:off x="434412" y="6513014"/>
            <a:ext cx="323087" cy="33807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ctr" defTabSz="457200" rtl="0" eaLnBrk="1" latinLnBrk="0" hangingPunct="1">
              <a:defRPr sz="1000" kern="1200" normalizeH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49BB3D-90E4-C946-BCF9-8FBC622A1A06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Picture 5" descr="RHUL_Master_logo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238" y="430698"/>
            <a:ext cx="1837762" cy="92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30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3"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794" y="0"/>
            <a:ext cx="9145588" cy="4727046"/>
          </a:xfrm>
          <a:noFill/>
        </p:spPr>
        <p:txBody>
          <a:bodyPr lIns="72000" tIns="72000"/>
          <a:lstStyle/>
          <a:p>
            <a:endParaRPr lang="en-GB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4727046"/>
            <a:ext cx="9143999" cy="11988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36979" y="5001194"/>
            <a:ext cx="6140678" cy="916512"/>
          </a:xfrm>
        </p:spPr>
        <p:txBody>
          <a:bodyPr anchor="t">
            <a:normAutofit/>
          </a:bodyPr>
          <a:lstStyle>
            <a:lvl1pPr algn="l">
              <a:defRPr sz="1800" b="0" cap="none"/>
            </a:lvl1pPr>
          </a:lstStyle>
          <a:p>
            <a:r>
              <a:rPr lang="en-GB" dirty="0"/>
              <a:t>Click to edit master title style</a:t>
            </a:r>
          </a:p>
        </p:txBody>
      </p:sp>
      <p:pic>
        <p:nvPicPr>
          <p:cNvPr id="11" name="Picture 10" descr="RHUL_Master_logo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633" y="4731546"/>
            <a:ext cx="2389161" cy="1198801"/>
          </a:xfrm>
          <a:prstGeom prst="rect">
            <a:avLst/>
          </a:prstGeom>
        </p:spPr>
      </p:pic>
      <p:pic>
        <p:nvPicPr>
          <p:cNvPr id="2" name="Picture 1" descr="Music_Hall_Diagonal_6_long_lines-40%-optimized1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546"/>
          <a:stretch/>
        </p:blipFill>
        <p:spPr>
          <a:xfrm>
            <a:off x="794" y="4411072"/>
            <a:ext cx="9144000" cy="324115"/>
          </a:xfrm>
          <a:prstGeom prst="rect">
            <a:avLst/>
          </a:prstGeom>
        </p:spPr>
      </p:pic>
      <p:pic>
        <p:nvPicPr>
          <p:cNvPr id="9" name="Picture 8" descr="Music_Hall_Diagonal_6_long_lines-40%-optimized1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546"/>
          <a:stretch/>
        </p:blipFill>
        <p:spPr>
          <a:xfrm>
            <a:off x="794" y="5917705"/>
            <a:ext cx="9144000" cy="32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18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bg>
      <p:bgPr>
        <a:solidFill>
          <a:srgbClr val="424A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-8141" y="4466534"/>
            <a:ext cx="9143999" cy="11988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36978" y="4748823"/>
            <a:ext cx="6197663" cy="916512"/>
          </a:xfrm>
        </p:spPr>
        <p:txBody>
          <a:bodyPr anchor="t">
            <a:normAutofit/>
          </a:bodyPr>
          <a:lstStyle>
            <a:lvl1pPr algn="l">
              <a:defRPr sz="3600" b="0" cap="none"/>
            </a:lvl1pPr>
          </a:lstStyle>
          <a:p>
            <a:r>
              <a:rPr lang="en-GB" dirty="0"/>
              <a:t>Click to edit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860" y="4466534"/>
            <a:ext cx="2400139" cy="11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71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3"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466534"/>
            <a:ext cx="9143999" cy="11988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36978" y="4748823"/>
            <a:ext cx="6108115" cy="916512"/>
          </a:xfrm>
        </p:spPr>
        <p:txBody>
          <a:bodyPr anchor="t">
            <a:normAutofit/>
          </a:bodyPr>
          <a:lstStyle>
            <a:lvl1pPr algn="l">
              <a:defRPr sz="3600" b="0" cap="none"/>
            </a:lvl1pPr>
          </a:lstStyle>
          <a:p>
            <a:r>
              <a:rPr lang="en-GB" dirty="0"/>
              <a:t>Click to edit master title style</a:t>
            </a:r>
          </a:p>
        </p:txBody>
      </p:sp>
      <p:pic>
        <p:nvPicPr>
          <p:cNvPr id="7" name="Picture 6" descr="RHUL_Master_logo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823" y="4466533"/>
            <a:ext cx="2389161" cy="119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88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age 1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1375"/>
            <a:ext cx="3904974" cy="436327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9BB3D-90E4-C946-BCF9-8FBC622A1A0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660900" y="1771375"/>
            <a:ext cx="4025900" cy="4363950"/>
          </a:xfrm>
        </p:spPr>
        <p:txBody>
          <a:bodyPr/>
          <a:lstStyle>
            <a:lvl1pPr marL="285750" indent="-285750">
              <a:buSzPct val="120000"/>
              <a:buFont typeface="Wingdings" charset="2"/>
              <a:buChar char="§"/>
              <a:defRPr/>
            </a:lvl1pPr>
            <a:lvl2pPr marL="285750" indent="-285750">
              <a:buSzPct val="120000"/>
              <a:buFont typeface="Wingdings" charset="2"/>
              <a:buChar char="§"/>
              <a:defRPr/>
            </a:lvl2pPr>
            <a:lvl3pPr marL="173038" indent="-171450">
              <a:buSzPct val="120000"/>
              <a:buFont typeface="Wingdings" charset="2"/>
              <a:buChar char="§"/>
              <a:defRPr/>
            </a:lvl3pPr>
            <a:lvl4pPr marL="173038" indent="-171450">
              <a:buSzPct val="120000"/>
              <a:buFont typeface="Wingdings" charset="2"/>
              <a:buChar char="§"/>
              <a:defRPr/>
            </a:lvl4pPr>
            <a:lvl5pPr marL="173038" indent="-171450">
              <a:buSzPct val="120000"/>
              <a:buFont typeface="Wingdings" charset="2"/>
              <a:buChar char="§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pic>
        <p:nvPicPr>
          <p:cNvPr id="8" name="Picture 7" descr="RHUL_Master_logo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238" y="430698"/>
            <a:ext cx="1837762" cy="92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87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ext page 2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6B49BB3D-90E4-C946-BCF9-8FBC622A1A06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Picture 9" descr="RHUL_Master_logo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238" y="430698"/>
            <a:ext cx="1837762" cy="92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84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age 3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6B49BB3D-90E4-C946-BCF9-8FBC622A1A0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29552"/>
            <a:ext cx="8229600" cy="436327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7" name="Picture 6" descr="RHUL_Master_logo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238" y="430698"/>
            <a:ext cx="1837762" cy="92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13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page 1"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RHUL_Master_logo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238" y="430698"/>
            <a:ext cx="1837762" cy="865429"/>
          </a:xfrm>
          <a:prstGeom prst="rect">
            <a:avLst/>
          </a:prstGeom>
        </p:spPr>
      </p:pic>
      <p:sp>
        <p:nvSpPr>
          <p:cNvPr id="1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1588" y="0"/>
            <a:ext cx="9145588" cy="6858000"/>
          </a:xfrm>
          <a:noFill/>
        </p:spPr>
        <p:txBody>
          <a:bodyPr lIns="72000" tIns="72000"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9876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1588" y="1365654"/>
            <a:ext cx="9145588" cy="5505174"/>
          </a:xfrm>
          <a:noFill/>
        </p:spPr>
        <p:txBody>
          <a:bodyPr lIns="72000" tIns="72000"/>
          <a:lstStyle/>
          <a:p>
            <a:endParaRPr lang="en-GB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76975" y="10903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430696"/>
            <a:ext cx="6509046" cy="922130"/>
          </a:xfrm>
        </p:spPr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pic>
        <p:nvPicPr>
          <p:cNvPr id="10" name="Picture 9" descr="RHUL_Master_logo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238" y="430698"/>
            <a:ext cx="1837762" cy="92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553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30696"/>
            <a:ext cx="9144000" cy="92213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E99A9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30696"/>
            <a:ext cx="8229600" cy="92213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4792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412" y="6513014"/>
            <a:ext cx="323087" cy="33807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 anchor="ctr" anchorCtr="0"/>
          <a:lstStyle>
            <a:lvl1pPr algn="ctr">
              <a:defRPr sz="1000" normalizeH="1">
                <a:solidFill>
                  <a:schemeClr val="bg1"/>
                </a:solidFill>
              </a:defRPr>
            </a:lvl1pPr>
          </a:lstStyle>
          <a:p>
            <a:fld id="{6B49BB3D-90E4-C946-BCF9-8FBC622A1A0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7774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3" r:id="rId2"/>
    <p:sldLayoutId id="2147483661" r:id="rId3"/>
    <p:sldLayoutId id="2147483662" r:id="rId4"/>
    <p:sldLayoutId id="2147483650" r:id="rId5"/>
    <p:sldLayoutId id="2147483653" r:id="rId6"/>
    <p:sldLayoutId id="2147483680" r:id="rId7"/>
    <p:sldLayoutId id="2147483685" r:id="rId8"/>
    <p:sldLayoutId id="2147483654" r:id="rId9"/>
    <p:sldLayoutId id="2147483664" r:id="rId10"/>
    <p:sldLayoutId id="2147483681" r:id="rId11"/>
    <p:sldLayoutId id="2147483682" r:id="rId1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2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457200" rtl="0" eaLnBrk="1" latinLnBrk="0" hangingPunct="1">
        <a:spcBef>
          <a:spcPts val="1200"/>
        </a:spcBef>
        <a:buFont typeface="Arial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588" indent="0" algn="l" defTabSz="457200" rtl="0" eaLnBrk="1" latinLnBrk="0" hangingPunct="1">
        <a:spcBef>
          <a:spcPts val="1200"/>
        </a:spcBef>
        <a:buFont typeface="Arial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588" indent="0" algn="l" defTabSz="457200" rtl="0" eaLnBrk="1" latinLnBrk="0" hangingPunct="1">
        <a:spcBef>
          <a:spcPts val="1200"/>
        </a:spcBef>
        <a:buFont typeface="Arial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88" indent="0" algn="l" defTabSz="457200" rtl="0" eaLnBrk="1" latinLnBrk="0" hangingPunct="1">
        <a:spcBef>
          <a:spcPts val="1200"/>
        </a:spcBef>
        <a:buFont typeface="Arial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205" y="927479"/>
            <a:ext cx="7172451" cy="2582675"/>
          </a:xfrm>
        </p:spPr>
        <p:txBody>
          <a:bodyPr/>
          <a:lstStyle/>
          <a:p>
            <a:r>
              <a:rPr lang="en-GB" dirty="0"/>
              <a:t>Professional-Self Toolkit App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10000"/>
                    <a:lumOff val="90000"/>
                  </a:schemeClr>
                </a:solidFill>
              </a:rPr>
              <a:t>Some </a:t>
            </a:r>
            <a:r>
              <a:rPr lang="en-GB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WorkFlow</a:t>
            </a:r>
            <a:r>
              <a:rPr lang="en-GB" dirty="0">
                <a:solidFill>
                  <a:schemeClr val="tx1">
                    <a:lumMod val="10000"/>
                    <a:lumOff val="90000"/>
                  </a:schemeClr>
                </a:solidFill>
              </a:rPr>
              <a:t> Ideas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0453" y="4482059"/>
            <a:ext cx="5487504" cy="1169233"/>
          </a:xfrm>
        </p:spPr>
        <p:txBody>
          <a:bodyPr/>
          <a:lstStyle/>
          <a:p>
            <a:r>
              <a:rPr lang="en-GB" sz="2400" dirty="0"/>
              <a:t>Dr Rita </a:t>
            </a:r>
            <a:r>
              <a:rPr lang="en-GB" sz="2400" dirty="0" err="1"/>
              <a:t>D’Alton</a:t>
            </a:r>
            <a:r>
              <a:rPr lang="en-GB" sz="2400" dirty="0"/>
              <a:t>-Harrison</a:t>
            </a:r>
          </a:p>
          <a:p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Email </a:t>
            </a:r>
            <a:r>
              <a:rPr lang="en-GB" sz="24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Rita.Dalton-Harrison@rhul.ac.uk</a:t>
            </a:r>
            <a:endParaRPr lang="en-GB" sz="2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GB" sz="2400" dirty="0"/>
              <a:t> </a:t>
            </a:r>
          </a:p>
          <a:p>
            <a:r>
              <a:rPr lang="en-GB" sz="2400" dirty="0"/>
              <a:t>Dr Richard Hawley</a:t>
            </a:r>
          </a:p>
          <a:p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Email: </a:t>
            </a:r>
            <a:r>
              <a:rPr lang="en-GB" sz="24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Richard.Hawley@rhul.ac.uk</a:t>
            </a:r>
            <a:endParaRPr lang="en-GB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3828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1DBAE-D8DE-5A7A-AF49-1249BBA2D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INSTRUCTIONS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58DBE9-2919-8C45-A8F7-418FE2EEB9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9BB3D-90E4-C946-BCF9-8FBC622A1A06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F3116A-347C-0E46-6CD9-55A47D0F5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Based on student feedback in the focus groups we created additional features within Navigation Area 1 which are labelled a) ‘</a:t>
            </a:r>
            <a:r>
              <a:rPr lang="en-US" dirty="0" err="1"/>
              <a:t>MyCommunity</a:t>
            </a:r>
            <a:r>
              <a:rPr lang="en-US" dirty="0"/>
              <a:t>’ and b) </a:t>
            </a:r>
            <a:r>
              <a:rPr lang="en-US" dirty="0" err="1"/>
              <a:t>MyProgress</a:t>
            </a:r>
            <a:r>
              <a:rPr lang="en-US" dirty="0"/>
              <a:t>. These would be in addition to the ‘</a:t>
            </a:r>
            <a:r>
              <a:rPr lang="en-US" dirty="0" err="1"/>
              <a:t>MyIBrand</a:t>
            </a:r>
            <a:r>
              <a:rPr lang="en-US" dirty="0"/>
              <a:t>’ feature</a:t>
            </a:r>
          </a:p>
          <a:p>
            <a:r>
              <a:rPr lang="en-US" b="1" dirty="0" err="1"/>
              <a:t>MyCommunity</a:t>
            </a:r>
            <a:r>
              <a:rPr lang="en-US" dirty="0"/>
              <a:t> - This would be a student-generated area which would include some possible features such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1.  An interactive map of Surrey/London where students can ‘pin’ certain spots to signpost areas with e.g. best restaurants, cultural events/places, amenities such as hairdressers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b="1" dirty="0" err="1"/>
              <a:t>MyProgress</a:t>
            </a:r>
            <a:r>
              <a:rPr lang="en-US" dirty="0"/>
              <a:t> – this would allow students to input grades for assessments with a mathematical formula that will allow them to assess what minimum marks they would need to achieve e.g. 2:1 by end of the year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600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Graphical user interface&#10;&#10;Description automatically generated">
            <a:extLst>
              <a:ext uri="{FF2B5EF4-FFF2-40B4-BE49-F238E27FC236}">
                <a16:creationId xmlns:a16="http://schemas.microsoft.com/office/drawing/2014/main" id="{9B38A8D4-4708-8217-BF97-0DEF1866A1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802" r="5802"/>
          <a:stretch>
            <a:fillRect/>
          </a:stretch>
        </p:blipFill>
        <p:spPr>
          <a:xfrm>
            <a:off x="-1588" y="289367"/>
            <a:ext cx="9145588" cy="68580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9E7C52-A652-1801-C701-6AEFC89FB6DC}"/>
              </a:ext>
            </a:extLst>
          </p:cNvPr>
          <p:cNvSpPr txBox="1"/>
          <p:nvPr/>
        </p:nvSpPr>
        <p:spPr>
          <a:xfrm>
            <a:off x="8102278" y="15741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EFDA40-3073-D3EE-3667-6EE844702D89}"/>
              </a:ext>
            </a:extLst>
          </p:cNvPr>
          <p:cNvSpPr txBox="1"/>
          <p:nvPr/>
        </p:nvSpPr>
        <p:spPr>
          <a:xfrm>
            <a:off x="590309" y="2037145"/>
            <a:ext cx="252222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NAVIGATION AREA 1 – </a:t>
            </a:r>
          </a:p>
          <a:p>
            <a:r>
              <a:rPr lang="en-US" b="1" dirty="0"/>
              <a:t>Page 2 </a:t>
            </a:r>
          </a:p>
          <a:p>
            <a:r>
              <a:rPr lang="en-US" i="1" dirty="0"/>
              <a:t>can use word</a:t>
            </a:r>
          </a:p>
          <a:p>
            <a:r>
              <a:rPr lang="en-US" i="1" dirty="0"/>
              <a:t>employability charts </a:t>
            </a:r>
          </a:p>
          <a:p>
            <a:r>
              <a:rPr lang="en-US" i="1" dirty="0"/>
              <a:t>provided by Rita/Richard </a:t>
            </a:r>
          </a:p>
          <a:p>
            <a:r>
              <a:rPr lang="en-US" i="1" dirty="0"/>
              <a:t>to create gamification </a:t>
            </a:r>
          </a:p>
          <a:p>
            <a:r>
              <a:rPr lang="en-US" i="1" dirty="0"/>
              <a:t>feature for skills)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684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2768DAA-25DF-EFF4-65A1-EF3280FB36A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264" r="5264"/>
          <a:stretch>
            <a:fillRect/>
          </a:stretch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C08C3F-60C1-C3C1-23B0-5AC85EE44DC2}"/>
              </a:ext>
            </a:extLst>
          </p:cNvPr>
          <p:cNvSpPr txBox="1"/>
          <p:nvPr/>
        </p:nvSpPr>
        <p:spPr>
          <a:xfrm>
            <a:off x="8113853" y="1342663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3BC98E-D6FC-51EC-52C8-C3232A204101}"/>
              </a:ext>
            </a:extLst>
          </p:cNvPr>
          <p:cNvSpPr txBox="1"/>
          <p:nvPr/>
        </p:nvSpPr>
        <p:spPr>
          <a:xfrm>
            <a:off x="856526" y="1527329"/>
            <a:ext cx="33077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NAVIGATION AREA 2, Page 1 </a:t>
            </a:r>
            <a:r>
              <a:rPr lang="en-US" dirty="0"/>
              <a:t>– </a:t>
            </a:r>
          </a:p>
          <a:p>
            <a:r>
              <a:rPr lang="en-US" i="1" dirty="0"/>
              <a:t>this is a landing page when </a:t>
            </a:r>
          </a:p>
          <a:p>
            <a:r>
              <a:rPr lang="en-US" i="1" dirty="0"/>
              <a:t>students </a:t>
            </a:r>
          </a:p>
          <a:p>
            <a:r>
              <a:rPr lang="en-US" i="1" dirty="0"/>
              <a:t>select this area </a:t>
            </a:r>
          </a:p>
          <a:p>
            <a:r>
              <a:rPr lang="en-US" i="1" dirty="0"/>
              <a:t>(see wireframe 7)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024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CCE665B-896A-F09F-D87B-D3804EE3BD2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253" b="4253"/>
          <a:stretch>
            <a:fillRect/>
          </a:stretch>
        </p:blipFill>
        <p:spPr>
          <a:xfrm>
            <a:off x="0" y="0"/>
            <a:ext cx="9145588" cy="68580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BB2219-05A5-DACF-F8C3-536A6BAE9D13}"/>
              </a:ext>
            </a:extLst>
          </p:cNvPr>
          <p:cNvSpPr txBox="1"/>
          <p:nvPr/>
        </p:nvSpPr>
        <p:spPr>
          <a:xfrm>
            <a:off x="8194876" y="1805651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29B6D8-A7F4-3F69-1AF6-6EB864E6131D}"/>
              </a:ext>
            </a:extLst>
          </p:cNvPr>
          <p:cNvSpPr txBox="1"/>
          <p:nvPr/>
        </p:nvSpPr>
        <p:spPr>
          <a:xfrm>
            <a:off x="5512878" y="2569580"/>
            <a:ext cx="363112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NAVIGATION AREA 2 – page 2</a:t>
            </a:r>
          </a:p>
          <a:p>
            <a:r>
              <a:rPr lang="en-US" dirty="0"/>
              <a:t>This list appears/is connected </a:t>
            </a:r>
          </a:p>
          <a:p>
            <a:r>
              <a:rPr lang="en-US" dirty="0"/>
              <a:t>to all the battery icons on </a:t>
            </a:r>
          </a:p>
          <a:p>
            <a:r>
              <a:rPr lang="en-US" dirty="0"/>
              <a:t>page 1. Each part of the list will have</a:t>
            </a:r>
          </a:p>
          <a:p>
            <a:r>
              <a:rPr lang="en-US" dirty="0"/>
              <a:t> a resource (e.g. mindfulness </a:t>
            </a:r>
          </a:p>
          <a:p>
            <a:r>
              <a:rPr lang="en-US" dirty="0"/>
              <a:t>video/book/web link connected </a:t>
            </a:r>
          </a:p>
          <a:p>
            <a:r>
              <a:rPr lang="en-US" dirty="0"/>
              <a:t>to it (see next slide)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956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A8C6BDA-4380-8E2C-F9E2-409A66F70D4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6370" r="6370"/>
          <a:stretch>
            <a:fillRect/>
          </a:stretch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11FF2B-39FD-6CED-D905-33238EF3BC48}"/>
              </a:ext>
            </a:extLst>
          </p:cNvPr>
          <p:cNvSpPr txBox="1"/>
          <p:nvPr/>
        </p:nvSpPr>
        <p:spPr>
          <a:xfrm>
            <a:off x="8380071" y="1678329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C64EC4-DCE8-2833-FB2B-866D3754A58A}"/>
              </a:ext>
            </a:extLst>
          </p:cNvPr>
          <p:cNvSpPr txBox="1"/>
          <p:nvPr/>
        </p:nvSpPr>
        <p:spPr>
          <a:xfrm>
            <a:off x="648182" y="1678329"/>
            <a:ext cx="294612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NAVIGATION AREA 2 – </a:t>
            </a:r>
          </a:p>
          <a:p>
            <a:r>
              <a:rPr lang="en-US" b="1" dirty="0"/>
              <a:t>page 3</a:t>
            </a:r>
            <a:r>
              <a:rPr lang="en-US" dirty="0"/>
              <a:t> – icons for resources </a:t>
            </a:r>
          </a:p>
          <a:p>
            <a:r>
              <a:rPr lang="en-US" dirty="0"/>
              <a:t>connected to list on page 2 – </a:t>
            </a:r>
          </a:p>
          <a:p>
            <a:r>
              <a:rPr lang="en-US" dirty="0"/>
              <a:t>we envisage the ‘tips’ </a:t>
            </a:r>
          </a:p>
          <a:p>
            <a:r>
              <a:rPr lang="en-US" dirty="0"/>
              <a:t>section including an </a:t>
            </a:r>
          </a:p>
          <a:p>
            <a:r>
              <a:rPr lang="en-US" dirty="0"/>
              <a:t>Information page with info </a:t>
            </a:r>
          </a:p>
          <a:p>
            <a:r>
              <a:rPr lang="en-US" dirty="0"/>
              <a:t>on e.g. managing finances, </a:t>
            </a:r>
          </a:p>
          <a:p>
            <a:r>
              <a:rPr lang="en-US" dirty="0"/>
              <a:t>Legal advice on tenant’s </a:t>
            </a:r>
          </a:p>
          <a:p>
            <a:r>
              <a:rPr lang="en-US" dirty="0"/>
              <a:t>Rights, Academic writing tips</a:t>
            </a:r>
          </a:p>
          <a:p>
            <a:r>
              <a:rPr lang="en-US" dirty="0"/>
              <a:t>etc. </a:t>
            </a:r>
          </a:p>
          <a:p>
            <a:r>
              <a:rPr lang="en-US" dirty="0"/>
              <a:t>We could therefore just start</a:t>
            </a:r>
          </a:p>
          <a:p>
            <a:r>
              <a:rPr lang="en-US" dirty="0"/>
              <a:t> with populating the ‘tips’ </a:t>
            </a:r>
          </a:p>
          <a:p>
            <a:r>
              <a:rPr lang="en-US" dirty="0"/>
              <a:t>and ‘guides’  sections for </a:t>
            </a:r>
          </a:p>
          <a:p>
            <a:r>
              <a:rPr lang="en-US" dirty="0"/>
              <a:t>the demo App</a:t>
            </a:r>
          </a:p>
        </p:txBody>
      </p:sp>
    </p:spTree>
    <p:extLst>
      <p:ext uri="{BB962C8B-B14F-4D97-AF65-F5344CB8AC3E}">
        <p14:creationId xmlns:p14="http://schemas.microsoft.com/office/powerpoint/2010/main" val="3767062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44122B4-AC37-DC19-1220-F9F5F3A3ECD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6540" r="6540"/>
          <a:stretch>
            <a:fillRect/>
          </a:stretch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F331ED-F892-CA54-2879-2217478EED40}"/>
              </a:ext>
            </a:extLst>
          </p:cNvPr>
          <p:cNvSpPr txBox="1"/>
          <p:nvPr/>
        </p:nvSpPr>
        <p:spPr>
          <a:xfrm>
            <a:off x="7720314" y="1458410"/>
            <a:ext cx="387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FF895F-E828-FD93-5334-B39A835580B9}"/>
              </a:ext>
            </a:extLst>
          </p:cNvPr>
          <p:cNvSpPr txBox="1"/>
          <p:nvPr/>
        </p:nvSpPr>
        <p:spPr>
          <a:xfrm>
            <a:off x="370390" y="1827742"/>
            <a:ext cx="275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 NEEDED FOR DEMO</a:t>
            </a:r>
          </a:p>
        </p:txBody>
      </p:sp>
    </p:spTree>
    <p:extLst>
      <p:ext uri="{BB962C8B-B14F-4D97-AF65-F5344CB8AC3E}">
        <p14:creationId xmlns:p14="http://schemas.microsoft.com/office/powerpoint/2010/main" val="294049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F088401-762F-3F1F-3145-493E0058FD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883" b="3883"/>
          <a:stretch>
            <a:fillRect/>
          </a:stretch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9D6775-3C4D-9BB6-65E4-4B37AC824595}"/>
              </a:ext>
            </a:extLst>
          </p:cNvPr>
          <p:cNvSpPr txBox="1"/>
          <p:nvPr/>
        </p:nvSpPr>
        <p:spPr>
          <a:xfrm>
            <a:off x="8299048" y="1979271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7D061B-AC30-F130-1B60-A37D2B9B7087}"/>
              </a:ext>
            </a:extLst>
          </p:cNvPr>
          <p:cNvSpPr txBox="1"/>
          <p:nvPr/>
        </p:nvSpPr>
        <p:spPr>
          <a:xfrm>
            <a:off x="5984111" y="2696901"/>
            <a:ext cx="30652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NAVIGATION AREA 3 – </a:t>
            </a:r>
          </a:p>
          <a:p>
            <a:r>
              <a:rPr lang="en-US" b="1" dirty="0"/>
              <a:t>Page 1 – </a:t>
            </a:r>
            <a:r>
              <a:rPr lang="en-US" i="1" dirty="0"/>
              <a:t>this is</a:t>
            </a:r>
          </a:p>
          <a:p>
            <a:r>
              <a:rPr lang="en-US" i="1" dirty="0"/>
              <a:t>a landing page when students </a:t>
            </a:r>
          </a:p>
          <a:p>
            <a:r>
              <a:rPr lang="en-US" i="1" dirty="0"/>
              <a:t>select this area </a:t>
            </a:r>
          </a:p>
          <a:p>
            <a:r>
              <a:rPr lang="en-US" i="1" dirty="0"/>
              <a:t>(see wireframe 7)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474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Graphical user interface&#10;&#10;Description automatically generated">
            <a:extLst>
              <a:ext uri="{FF2B5EF4-FFF2-40B4-BE49-F238E27FC236}">
                <a16:creationId xmlns:a16="http://schemas.microsoft.com/office/drawing/2014/main" id="{41E98ED4-E4B8-7CE2-D899-F731843876B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6426" r="6426"/>
          <a:stretch>
            <a:fillRect/>
          </a:stretch>
        </p:blipFill>
        <p:spPr>
          <a:xfrm>
            <a:off x="-1588" y="-266217"/>
            <a:ext cx="9145588" cy="68580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FC7ED2-B78A-8247-0C34-ABA53C6821FE}"/>
              </a:ext>
            </a:extLst>
          </p:cNvPr>
          <p:cNvSpPr txBox="1"/>
          <p:nvPr/>
        </p:nvSpPr>
        <p:spPr>
          <a:xfrm>
            <a:off x="8403220" y="1551008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387A8D-C15C-72A8-93EA-814E9002444B}"/>
              </a:ext>
            </a:extLst>
          </p:cNvPr>
          <p:cNvSpPr txBox="1"/>
          <p:nvPr/>
        </p:nvSpPr>
        <p:spPr>
          <a:xfrm>
            <a:off x="732462" y="1551008"/>
            <a:ext cx="26420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NAVIGATION AREA 3 – </a:t>
            </a:r>
          </a:p>
          <a:p>
            <a:r>
              <a:rPr lang="en-US" b="1" dirty="0"/>
              <a:t>Page 1 – </a:t>
            </a:r>
            <a:r>
              <a:rPr lang="en-US" i="1" dirty="0"/>
              <a:t>this is a display </a:t>
            </a:r>
          </a:p>
          <a:p>
            <a:r>
              <a:rPr lang="en-US" i="1" dirty="0"/>
              <a:t>page that is connected to </a:t>
            </a:r>
          </a:p>
          <a:p>
            <a:r>
              <a:rPr lang="en-US" i="1" dirty="0"/>
              <a:t>the data students inputted</a:t>
            </a:r>
          </a:p>
          <a:p>
            <a:r>
              <a:rPr lang="en-US" i="1" dirty="0"/>
              <a:t>Earlier (see wireframe 9)</a:t>
            </a:r>
          </a:p>
        </p:txBody>
      </p:sp>
    </p:spTree>
    <p:extLst>
      <p:ext uri="{BB962C8B-B14F-4D97-AF65-F5344CB8AC3E}">
        <p14:creationId xmlns:p14="http://schemas.microsoft.com/office/powerpoint/2010/main" val="2177240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Graphical user interface&#10;&#10;Description automatically generated">
            <a:extLst>
              <a:ext uri="{FF2B5EF4-FFF2-40B4-BE49-F238E27FC236}">
                <a16:creationId xmlns:a16="http://schemas.microsoft.com/office/drawing/2014/main" id="{D7C99F49-5010-F4A2-92B6-5A18499559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6540" r="6540"/>
          <a:stretch>
            <a:fillRect/>
          </a:stretch>
        </p:blipFill>
        <p:spPr>
          <a:xfrm>
            <a:off x="-1588" y="300941"/>
            <a:ext cx="9145588" cy="68580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0C173C-06E7-DE82-0C1B-A4EC40E6C0F3}"/>
              </a:ext>
            </a:extLst>
          </p:cNvPr>
          <p:cNvSpPr txBox="1"/>
          <p:nvPr/>
        </p:nvSpPr>
        <p:spPr>
          <a:xfrm>
            <a:off x="8322197" y="1469985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07C5F4-4BB3-D9F9-BE7A-5A8298B79ACA}"/>
              </a:ext>
            </a:extLst>
          </p:cNvPr>
          <p:cNvSpPr txBox="1"/>
          <p:nvPr/>
        </p:nvSpPr>
        <p:spPr>
          <a:xfrm>
            <a:off x="590309" y="2152891"/>
            <a:ext cx="306083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NAVIGATION AREA, Page 3 -</a:t>
            </a:r>
          </a:p>
          <a:p>
            <a:r>
              <a:rPr lang="en-US" i="1" dirty="0"/>
              <a:t>This will be word templates of </a:t>
            </a:r>
          </a:p>
          <a:p>
            <a:r>
              <a:rPr lang="en-US" i="1" dirty="0"/>
              <a:t>CVs with pre-determined </a:t>
            </a:r>
          </a:p>
          <a:p>
            <a:r>
              <a:rPr lang="en-US" i="1" dirty="0"/>
              <a:t>headings and students </a:t>
            </a:r>
          </a:p>
          <a:p>
            <a:r>
              <a:rPr lang="en-US" i="1" dirty="0"/>
              <a:t>input data – word docs to </a:t>
            </a:r>
          </a:p>
          <a:p>
            <a:r>
              <a:rPr lang="en-US" i="1" dirty="0"/>
              <a:t>Be provided by Rita/Richard</a:t>
            </a:r>
          </a:p>
        </p:txBody>
      </p:sp>
    </p:spTree>
    <p:extLst>
      <p:ext uri="{BB962C8B-B14F-4D97-AF65-F5344CB8AC3E}">
        <p14:creationId xmlns:p14="http://schemas.microsoft.com/office/powerpoint/2010/main" val="3049811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AB9E6A0-88D4-968C-B8CB-67579393C08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6735" r="6735"/>
          <a:stretch>
            <a:fillRect/>
          </a:stretch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A111CB-CBC2-B31B-01BB-C01486882657}"/>
              </a:ext>
            </a:extLst>
          </p:cNvPr>
          <p:cNvSpPr txBox="1"/>
          <p:nvPr/>
        </p:nvSpPr>
        <p:spPr>
          <a:xfrm>
            <a:off x="8241175" y="1469985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267965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2FD876-0736-456D-686A-467058D071D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1225" b="11225"/>
          <a:stretch>
            <a:fillRect/>
          </a:stretch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165F8A-C243-952A-9989-EF35652D403F}"/>
              </a:ext>
            </a:extLst>
          </p:cNvPr>
          <p:cNvSpPr txBox="1"/>
          <p:nvPr/>
        </p:nvSpPr>
        <p:spPr>
          <a:xfrm>
            <a:off x="8194876" y="1689904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05083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Graphical user interface&#10;&#10;Description automatically generated">
            <a:extLst>
              <a:ext uri="{FF2B5EF4-FFF2-40B4-BE49-F238E27FC236}">
                <a16:creationId xmlns:a16="http://schemas.microsoft.com/office/drawing/2014/main" id="{189BB27F-C752-639D-0C55-D0A71A268AF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6308" r="6308"/>
          <a:stretch>
            <a:fillRect/>
          </a:stretch>
        </p:blipFill>
        <p:spPr>
          <a:xfrm>
            <a:off x="-1588" y="-277792"/>
            <a:ext cx="9145588" cy="68580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3B7FC5-4FDB-125B-F915-E9608729FE90}"/>
              </a:ext>
            </a:extLst>
          </p:cNvPr>
          <p:cNvSpPr txBox="1"/>
          <p:nvPr/>
        </p:nvSpPr>
        <p:spPr>
          <a:xfrm>
            <a:off x="8391646" y="1527858"/>
            <a:ext cx="383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062631-9F37-72B9-0FAB-664CC9E0A9B4}"/>
              </a:ext>
            </a:extLst>
          </p:cNvPr>
          <p:cNvSpPr txBox="1"/>
          <p:nvPr/>
        </p:nvSpPr>
        <p:spPr>
          <a:xfrm>
            <a:off x="636608" y="1527858"/>
            <a:ext cx="312226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AMALGAMATION OF DATA – </a:t>
            </a:r>
          </a:p>
          <a:p>
            <a:r>
              <a:rPr lang="en-US" dirty="0"/>
              <a:t>The purpose of this page is</a:t>
            </a:r>
          </a:p>
          <a:p>
            <a:r>
              <a:rPr lang="en-US" dirty="0"/>
              <a:t>To draw together in display </a:t>
            </a:r>
          </a:p>
          <a:p>
            <a:r>
              <a:rPr lang="en-US" dirty="0"/>
              <a:t>Mode data entered in </a:t>
            </a:r>
          </a:p>
          <a:p>
            <a:r>
              <a:rPr lang="en-US" dirty="0"/>
              <a:t>navigation areas 1, 2 &amp; 3</a:t>
            </a:r>
          </a:p>
          <a:p>
            <a:r>
              <a:rPr lang="en-US" dirty="0"/>
              <a:t>In a final </a:t>
            </a:r>
            <a:r>
              <a:rPr lang="en-US" dirty="0" err="1"/>
              <a:t>printabale</a:t>
            </a:r>
            <a:r>
              <a:rPr lang="en-US" dirty="0"/>
              <a:t>/</a:t>
            </a:r>
          </a:p>
          <a:p>
            <a:r>
              <a:rPr lang="en-US" dirty="0"/>
              <a:t>downloadable format for</a:t>
            </a:r>
          </a:p>
          <a:p>
            <a:r>
              <a:rPr lang="en-US" dirty="0"/>
              <a:t>the student</a:t>
            </a:r>
          </a:p>
        </p:txBody>
      </p:sp>
    </p:spTree>
    <p:extLst>
      <p:ext uri="{BB962C8B-B14F-4D97-AF65-F5344CB8AC3E}">
        <p14:creationId xmlns:p14="http://schemas.microsoft.com/office/powerpoint/2010/main" val="3609374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BC83C-3708-FFC2-C9FC-BA65B3459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0696"/>
            <a:ext cx="8229600" cy="922130"/>
          </a:xfrm>
        </p:spPr>
        <p:txBody>
          <a:bodyPr anchor="ctr">
            <a:normAutofit/>
          </a:bodyPr>
          <a:lstStyle/>
          <a:p>
            <a:r>
              <a:rPr lang="en-US" dirty="0"/>
              <a:t>WE ARE FLEXIBLE!!</a:t>
            </a:r>
          </a:p>
        </p:txBody>
      </p:sp>
      <p:pic>
        <p:nvPicPr>
          <p:cNvPr id="7" name="Content Placeholder 6" descr="A close-up of a fruit&#10;&#10;Description automatically generated with low confidence">
            <a:extLst>
              <a:ext uri="{FF2B5EF4-FFF2-40B4-BE49-F238E27FC236}">
                <a16:creationId xmlns:a16="http://schemas.microsoft.com/office/drawing/2014/main" id="{4400D20B-C44E-EBB9-4EAF-FECC08C34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859621"/>
            <a:ext cx="3904974" cy="2186785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5B1DDF-DC8A-B827-321A-6CDF80F2D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4412" y="6513014"/>
            <a:ext cx="323087" cy="33807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B49BB3D-90E4-C946-BCF9-8FBC622A1A06}" type="slidenum">
              <a:rPr lang="en-GB" smtClean="0"/>
              <a:pPr>
                <a:spcAft>
                  <a:spcPts val="600"/>
                </a:spcAft>
              </a:pPr>
              <a:t>21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3319E1-18EF-B260-0E3A-2154079B8CC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60900" y="1771375"/>
            <a:ext cx="4025900" cy="4363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We are happy to discuss adapting and/or changing the following:</a:t>
            </a:r>
          </a:p>
          <a:p>
            <a:r>
              <a:rPr lang="en-US" dirty="0"/>
              <a:t>Design</a:t>
            </a:r>
          </a:p>
          <a:p>
            <a:r>
              <a:rPr lang="en-US" dirty="0"/>
              <a:t>Features</a:t>
            </a:r>
          </a:p>
          <a:p>
            <a:r>
              <a:rPr lang="en-US" dirty="0"/>
              <a:t>Icons</a:t>
            </a:r>
          </a:p>
          <a:p>
            <a:pPr marL="0" indent="0">
              <a:buNone/>
            </a:pPr>
            <a:r>
              <a:rPr lang="en-US" i="1" dirty="0"/>
              <a:t>Please however bear in mind that disabled students may need to use the App so where possible be mindful of:</a:t>
            </a:r>
          </a:p>
          <a:p>
            <a:r>
              <a:rPr lang="en-US" dirty="0"/>
              <a:t>Use of Notifications</a:t>
            </a:r>
          </a:p>
          <a:p>
            <a:r>
              <a:rPr lang="en-US" dirty="0"/>
              <a:t>Choice of </a:t>
            </a:r>
            <a:r>
              <a:rPr lang="en-US" dirty="0" err="1"/>
              <a:t>Colours</a:t>
            </a:r>
            <a:r>
              <a:rPr lang="en-US" dirty="0"/>
              <a:t> for those who are photosensitive</a:t>
            </a:r>
          </a:p>
          <a:p>
            <a:r>
              <a:rPr lang="en-US" dirty="0"/>
              <a:t>Display words in place of sounds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440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Graphical user interface&#10;&#10;Description automatically generated">
            <a:extLst>
              <a:ext uri="{FF2B5EF4-FFF2-40B4-BE49-F238E27FC236}">
                <a16:creationId xmlns:a16="http://schemas.microsoft.com/office/drawing/2014/main" id="{C03EDE49-382A-3FB2-0801-6E1B53A0F9A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888" r="5888"/>
          <a:stretch>
            <a:fillRect/>
          </a:stretch>
        </p:blipFill>
        <p:spPr>
          <a:xfrm>
            <a:off x="-1588" y="-266217"/>
            <a:ext cx="9145588" cy="68580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82B098-B204-8728-7841-5A2A4BA6E116}"/>
              </a:ext>
            </a:extLst>
          </p:cNvPr>
          <p:cNvSpPr txBox="1"/>
          <p:nvPr/>
        </p:nvSpPr>
        <p:spPr>
          <a:xfrm>
            <a:off x="8079129" y="1736203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1CFC5B-2E6B-6F98-8B1E-D1164B828996}"/>
              </a:ext>
            </a:extLst>
          </p:cNvPr>
          <p:cNvSpPr txBox="1"/>
          <p:nvPr/>
        </p:nvSpPr>
        <p:spPr>
          <a:xfrm>
            <a:off x="761583" y="1736203"/>
            <a:ext cx="2367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REGISTRATION PAGE</a:t>
            </a:r>
          </a:p>
        </p:txBody>
      </p:sp>
    </p:spTree>
    <p:extLst>
      <p:ext uri="{BB962C8B-B14F-4D97-AF65-F5344CB8AC3E}">
        <p14:creationId xmlns:p14="http://schemas.microsoft.com/office/powerpoint/2010/main" val="2524828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C5CAE74-060A-B328-7E42-D058694D330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6059" r="6059"/>
          <a:stretch>
            <a:fillRect/>
          </a:stretch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D5F812-5A9A-BDCD-0DCF-1A0E37116940}"/>
              </a:ext>
            </a:extLst>
          </p:cNvPr>
          <p:cNvSpPr txBox="1"/>
          <p:nvPr/>
        </p:nvSpPr>
        <p:spPr>
          <a:xfrm>
            <a:off x="8137003" y="1828800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7A0D9-32CB-D9D8-E5B1-A2D6CE6CD444}"/>
              </a:ext>
            </a:extLst>
          </p:cNvPr>
          <p:cNvSpPr txBox="1"/>
          <p:nvPr/>
        </p:nvSpPr>
        <p:spPr>
          <a:xfrm>
            <a:off x="983848" y="1828800"/>
            <a:ext cx="2010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PASSWORD PAGE</a:t>
            </a:r>
          </a:p>
        </p:txBody>
      </p:sp>
    </p:spTree>
    <p:extLst>
      <p:ext uri="{BB962C8B-B14F-4D97-AF65-F5344CB8AC3E}">
        <p14:creationId xmlns:p14="http://schemas.microsoft.com/office/powerpoint/2010/main" val="2006893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Graphical user interface&#10;&#10;Description automatically generated">
            <a:extLst>
              <a:ext uri="{FF2B5EF4-FFF2-40B4-BE49-F238E27FC236}">
                <a16:creationId xmlns:a16="http://schemas.microsoft.com/office/drawing/2014/main" id="{5232D823-E9B4-A8CD-3305-0CFFEDD6D66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6144" r="6144"/>
          <a:stretch>
            <a:fillRect/>
          </a:stretch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88C1E4-A8A7-DEED-1991-EF403B7619DB}"/>
              </a:ext>
            </a:extLst>
          </p:cNvPr>
          <p:cNvSpPr txBox="1"/>
          <p:nvPr/>
        </p:nvSpPr>
        <p:spPr>
          <a:xfrm>
            <a:off x="8113853" y="174777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8D2244-AAD3-ACFF-39BF-D5A42F717921}"/>
              </a:ext>
            </a:extLst>
          </p:cNvPr>
          <p:cNvSpPr txBox="1"/>
          <p:nvPr/>
        </p:nvSpPr>
        <p:spPr>
          <a:xfrm>
            <a:off x="891251" y="1747777"/>
            <a:ext cx="1838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ACCOUNT PAGE</a:t>
            </a:r>
          </a:p>
        </p:txBody>
      </p:sp>
    </p:spTree>
    <p:extLst>
      <p:ext uri="{BB962C8B-B14F-4D97-AF65-F5344CB8AC3E}">
        <p14:creationId xmlns:p14="http://schemas.microsoft.com/office/powerpoint/2010/main" val="1993030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Graphical user interface&#10;&#10;Description automatically generated">
            <a:extLst>
              <a:ext uri="{FF2B5EF4-FFF2-40B4-BE49-F238E27FC236}">
                <a16:creationId xmlns:a16="http://schemas.microsoft.com/office/drawing/2014/main" id="{DC282C13-9A03-D52C-F1B1-ECAF8ECB097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945" r="5945"/>
          <a:stretch>
            <a:fillRect/>
          </a:stretch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75A9C7-092F-5920-8402-EC9F637D9C89}"/>
              </a:ext>
            </a:extLst>
          </p:cNvPr>
          <p:cNvSpPr txBox="1"/>
          <p:nvPr/>
        </p:nvSpPr>
        <p:spPr>
          <a:xfrm>
            <a:off x="8310623" y="164360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2590BA-3889-4510-7AF5-7D06CFA562C2}"/>
              </a:ext>
            </a:extLst>
          </p:cNvPr>
          <p:cNvSpPr txBox="1"/>
          <p:nvPr/>
        </p:nvSpPr>
        <p:spPr>
          <a:xfrm>
            <a:off x="1134319" y="1863524"/>
            <a:ext cx="2138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NAVIGATION PAGE</a:t>
            </a:r>
          </a:p>
        </p:txBody>
      </p:sp>
    </p:spTree>
    <p:extLst>
      <p:ext uri="{BB962C8B-B14F-4D97-AF65-F5344CB8AC3E}">
        <p14:creationId xmlns:p14="http://schemas.microsoft.com/office/powerpoint/2010/main" val="3736375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3A6042A-2FFA-63EB-57D3-90FC4E428A8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6057" r="6057"/>
          <a:stretch>
            <a:fillRect/>
          </a:stretch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9F245A-926C-5687-2E00-7A680DBC1B55}"/>
              </a:ext>
            </a:extLst>
          </p:cNvPr>
          <p:cNvSpPr txBox="1"/>
          <p:nvPr/>
        </p:nvSpPr>
        <p:spPr>
          <a:xfrm>
            <a:off x="8067554" y="170147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02E11E-CE14-206D-46EF-571A0BE93E14}"/>
              </a:ext>
            </a:extLst>
          </p:cNvPr>
          <p:cNvSpPr txBox="1"/>
          <p:nvPr/>
        </p:nvSpPr>
        <p:spPr>
          <a:xfrm>
            <a:off x="1145894" y="1794076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MENU ICON</a:t>
            </a:r>
          </a:p>
        </p:txBody>
      </p:sp>
    </p:spTree>
    <p:extLst>
      <p:ext uri="{BB962C8B-B14F-4D97-AF65-F5344CB8AC3E}">
        <p14:creationId xmlns:p14="http://schemas.microsoft.com/office/powerpoint/2010/main" val="2119671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09105B2-CEE9-4024-56F0-0A38CDE862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259" b="4259"/>
          <a:stretch>
            <a:fillRect/>
          </a:stretch>
        </p:blipFill>
        <p:spPr>
          <a:xfrm>
            <a:off x="0" y="-266218"/>
            <a:ext cx="9145588" cy="68580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092DD0-AFE5-298C-DC41-89376F885173}"/>
              </a:ext>
            </a:extLst>
          </p:cNvPr>
          <p:cNvSpPr txBox="1"/>
          <p:nvPr/>
        </p:nvSpPr>
        <p:spPr>
          <a:xfrm>
            <a:off x="8009681" y="1932972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C7EB33-6623-E91A-1A29-8737A71796E4}"/>
              </a:ext>
            </a:extLst>
          </p:cNvPr>
          <p:cNvSpPr txBox="1"/>
          <p:nvPr/>
        </p:nvSpPr>
        <p:spPr>
          <a:xfrm>
            <a:off x="5359079" y="2604303"/>
            <a:ext cx="3889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ACTIVITY MENU </a:t>
            </a:r>
            <a:r>
              <a:rPr lang="en-US" dirty="0"/>
              <a:t>– this can display when student is already logged in with no need to register</a:t>
            </a:r>
          </a:p>
        </p:txBody>
      </p:sp>
    </p:spTree>
    <p:extLst>
      <p:ext uri="{BB962C8B-B14F-4D97-AF65-F5344CB8AC3E}">
        <p14:creationId xmlns:p14="http://schemas.microsoft.com/office/powerpoint/2010/main" val="1432461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01DCBE9-CEDE-48FD-132B-EB88F5896B9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327" b="4327"/>
          <a:stretch>
            <a:fillRect/>
          </a:stretch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310B30-A529-5355-42CA-253377A888C3}"/>
              </a:ext>
            </a:extLst>
          </p:cNvPr>
          <p:cNvSpPr txBox="1"/>
          <p:nvPr/>
        </p:nvSpPr>
        <p:spPr>
          <a:xfrm>
            <a:off x="8079129" y="1875099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D018C3-26FD-347B-EDBC-80A296267D64}"/>
              </a:ext>
            </a:extLst>
          </p:cNvPr>
          <p:cNvSpPr txBox="1"/>
          <p:nvPr/>
        </p:nvSpPr>
        <p:spPr>
          <a:xfrm>
            <a:off x="1944547" y="2476982"/>
            <a:ext cx="237840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NAVIGATION AREA 1, </a:t>
            </a:r>
          </a:p>
          <a:p>
            <a:r>
              <a:rPr lang="en-US" b="1" i="1" dirty="0"/>
              <a:t>Page 1</a:t>
            </a:r>
            <a:r>
              <a:rPr lang="en-US" i="1" dirty="0"/>
              <a:t> - this is</a:t>
            </a:r>
          </a:p>
          <a:p>
            <a:r>
              <a:rPr lang="en-US" i="1" dirty="0"/>
              <a:t>a landing page when </a:t>
            </a:r>
          </a:p>
          <a:p>
            <a:r>
              <a:rPr lang="en-US" i="1" dirty="0"/>
              <a:t>students </a:t>
            </a:r>
          </a:p>
          <a:p>
            <a:r>
              <a:rPr lang="en-US" i="1" dirty="0"/>
              <a:t>select this area </a:t>
            </a:r>
          </a:p>
          <a:p>
            <a:r>
              <a:rPr lang="en-US" i="1" dirty="0"/>
              <a:t>(see wireframe 7)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09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HUL">
      <a:dk1>
        <a:srgbClr val="202A30"/>
      </a:dk1>
      <a:lt1>
        <a:srgbClr val="E5EAED"/>
      </a:lt1>
      <a:dk2>
        <a:srgbClr val="202A30"/>
      </a:dk2>
      <a:lt2>
        <a:srgbClr val="E5EAED"/>
      </a:lt2>
      <a:accent1>
        <a:srgbClr val="EB641E"/>
      </a:accent1>
      <a:accent2>
        <a:srgbClr val="D72D2D"/>
      </a:accent2>
      <a:accent3>
        <a:srgbClr val="00A648"/>
      </a:accent3>
      <a:accent4>
        <a:srgbClr val="9857AE"/>
      </a:accent4>
      <a:accent5>
        <a:srgbClr val="0073CF"/>
      </a:accent5>
      <a:accent6>
        <a:srgbClr val="D70B90"/>
      </a:accent6>
      <a:hlink>
        <a:srgbClr val="0073CF"/>
      </a:hlink>
      <a:folHlink>
        <a:srgbClr val="00A648"/>
      </a:folHlink>
    </a:clrScheme>
    <a:fontScheme name="Office 2">
      <a:maj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2127</TotalTime>
  <Words>585</Words>
  <Application>Microsoft Macintosh PowerPoint</Application>
  <PresentationFormat>On-screen Show (4:3)</PresentationFormat>
  <Paragraphs>111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corbel</vt:lpstr>
      <vt:lpstr>corbel</vt:lpstr>
      <vt:lpstr>Lucida Grande</vt:lpstr>
      <vt:lpstr>Wingdings</vt:lpstr>
      <vt:lpstr>Office Theme</vt:lpstr>
      <vt:lpstr>Professional-Self Toolkit App Some WorkFlow Ideas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ADDITIONAL INSTRUCTIONS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ARE FLEXIBLE!!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D'Alton-Harrison, Rita</cp:lastModifiedBy>
  <cp:revision>328</cp:revision>
  <cp:lastPrinted>2015-03-13T11:49:54Z</cp:lastPrinted>
  <dcterms:created xsi:type="dcterms:W3CDTF">2013-08-15T13:27:17Z</dcterms:created>
  <dcterms:modified xsi:type="dcterms:W3CDTF">2022-09-06T13:30:05Z</dcterms:modified>
</cp:coreProperties>
</file>